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</p:sldMasterIdLst>
  <p:notesMasterIdLst>
    <p:notesMasterId r:id="rId32"/>
  </p:notesMasterIdLst>
  <p:handoutMasterIdLst>
    <p:handoutMasterId r:id="rId33"/>
  </p:handoutMasterIdLst>
  <p:sldIdLst>
    <p:sldId id="13559" r:id="rId12"/>
    <p:sldId id="2147375026" r:id="rId13"/>
    <p:sldId id="2147375027" r:id="rId14"/>
    <p:sldId id="2147375021" r:id="rId15"/>
    <p:sldId id="2147375001" r:id="rId16"/>
    <p:sldId id="2147375022" r:id="rId17"/>
    <p:sldId id="2147375023" r:id="rId18"/>
    <p:sldId id="2147375024" r:id="rId19"/>
    <p:sldId id="2147375025" r:id="rId20"/>
    <p:sldId id="2147375028" r:id="rId21"/>
    <p:sldId id="2147375045" r:id="rId22"/>
    <p:sldId id="2147375046" r:id="rId23"/>
    <p:sldId id="2147375047" r:id="rId24"/>
    <p:sldId id="2147375048" r:id="rId25"/>
    <p:sldId id="2147375049" r:id="rId26"/>
    <p:sldId id="2147375050" r:id="rId27"/>
    <p:sldId id="2147375051" r:id="rId28"/>
    <p:sldId id="2147375053" r:id="rId29"/>
    <p:sldId id="2147375052" r:id="rId30"/>
    <p:sldId id="2147375029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6FF"/>
    <a:srgbClr val="2473BA"/>
    <a:srgbClr val="D7F4FB"/>
    <a:srgbClr val="E7ECD7"/>
    <a:srgbClr val="FFD0F4"/>
    <a:srgbClr val="E8EBF3"/>
    <a:srgbClr val="80B9F9"/>
    <a:srgbClr val="FFFC00"/>
    <a:srgbClr val="005B8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92"/>
    <p:restoredTop sz="86462" autoAdjust="0"/>
  </p:normalViewPr>
  <p:slideViewPr>
    <p:cSldViewPr snapToGrid="0">
      <p:cViewPr>
        <p:scale>
          <a:sx n="300" d="100"/>
          <a:sy n="300" d="100"/>
        </p:scale>
        <p:origin x="3128" y="1552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7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26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41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04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38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7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6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49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7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7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1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4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8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23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0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E699-D0DF-4DBA-356B-85FD26AC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27" y="1631290"/>
            <a:ext cx="8568908" cy="940460"/>
          </a:xfrm>
        </p:spPr>
        <p:txBody>
          <a:bodyPr/>
          <a:lstStyle/>
          <a:p>
            <a:r>
              <a:rPr lang="en-US" dirty="0"/>
              <a:t>TST12188 4vs4 and 3vs3 comparison</a:t>
            </a:r>
            <a:br>
              <a:rPr lang="en-US" dirty="0"/>
            </a:br>
            <a:r>
              <a:rPr lang="en-US" dirty="0"/>
              <a:t>RNAseq study of SMN2 splice-modulator lead compounds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B74C-8383-7F85-BF09-573C267CFDDC}"/>
              </a:ext>
            </a:extLst>
          </p:cNvPr>
          <p:cNvSpPr/>
          <p:nvPr/>
        </p:nvSpPr>
        <p:spPr>
          <a:xfrm>
            <a:off x="6165973" y="4055516"/>
            <a:ext cx="287228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Zhen Gao</a:t>
            </a:r>
          </a:p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09/22/2023</a:t>
            </a:r>
          </a:p>
        </p:txBody>
      </p:sp>
    </p:spTree>
    <p:extLst>
      <p:ext uri="{BB962C8B-B14F-4D97-AF65-F5344CB8AC3E}">
        <p14:creationId xmlns:p14="http://schemas.microsoft.com/office/powerpoint/2010/main" val="14193815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2" y="74881"/>
            <a:ext cx="5149781" cy="323198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1. </a:t>
            </a:r>
            <a:r>
              <a:rPr lang="en-US" sz="1200" dirty="0"/>
              <a:t>GM09677c</a:t>
            </a:r>
            <a:r>
              <a:rPr lang="en-US" sz="1200" dirty="0">
                <a:latin typeface="+mn-lt"/>
              </a:rPr>
              <a:t> 3vs3--10x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DSG BIO_2178782 vs Risdiplam </a:t>
            </a:r>
            <a:br>
              <a:rPr lang="en-US" dirty="0">
                <a:solidFill>
                  <a:srgbClr val="1206FF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7CD8E91-1212-2E70-14EE-4280E977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37" y="294634"/>
            <a:ext cx="3917692" cy="3917692"/>
          </a:xfrm>
          <a:prstGeom prst="rect">
            <a:avLst/>
          </a:prstGeom>
        </p:spPr>
      </p:pic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CB689807-FC45-90ED-392B-CA45BE92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5" y="294634"/>
            <a:ext cx="1776151" cy="227711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E661322-6CC0-D603-BF08-4B69B2173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99" y="294634"/>
            <a:ext cx="3955401" cy="395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DBDC8-787F-8D06-4A77-868E770D039B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C168C-4B7E-655B-FBF5-1F2CDC527AA4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E62B1A07-0531-470D-34D0-CAB55EF54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186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38" y="82329"/>
            <a:ext cx="8384903" cy="246221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2.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BIO_2186827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6723C21E-9A1E-FF98-FA6D-F4836A72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8" y="393643"/>
            <a:ext cx="1638679" cy="216580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3C69C1-09C9-75B3-E353-B8C48221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39" y="431802"/>
            <a:ext cx="3894913" cy="38949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B04488-5BBE-DB3E-6D3A-9EF9E4551340}"/>
              </a:ext>
            </a:extLst>
          </p:cNvPr>
          <p:cNvSpPr txBox="1"/>
          <p:nvPr/>
        </p:nvSpPr>
        <p:spPr>
          <a:xfrm>
            <a:off x="5509123" y="42754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AB157-1B13-6BAB-8D74-161A59B5F8B4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4EF5E-3782-AA64-3E53-7CF10890FFF4}"/>
              </a:ext>
            </a:extLst>
          </p:cNvPr>
          <p:cNvSpPr txBox="1"/>
          <p:nvPr/>
        </p:nvSpPr>
        <p:spPr>
          <a:xfrm>
            <a:off x="1972320" y="42754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004F18-D99C-B738-3E58-E54F6615B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123" y="328549"/>
            <a:ext cx="3719107" cy="3894914"/>
          </a:xfrm>
          <a:prstGeom prst="rect">
            <a:avLst/>
          </a:prstGeom>
        </p:spPr>
      </p:pic>
      <p:pic>
        <p:nvPicPr>
          <p:cNvPr id="19" name="Graphic 18" descr="Badge Question Mark outline">
            <a:extLst>
              <a:ext uri="{FF2B5EF4-FFF2-40B4-BE49-F238E27FC236}">
                <a16:creationId xmlns:a16="http://schemas.microsoft.com/office/drawing/2014/main" id="{0B7C865C-EEF0-79C2-5594-8DBA0F3DE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8634" y="4175125"/>
            <a:ext cx="485366" cy="4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9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BB933122-AF3C-A001-5AB5-F239F818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" y="326948"/>
            <a:ext cx="1579538" cy="2025049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6DDB69-7341-81A1-54E5-C76A053B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18" y="326948"/>
            <a:ext cx="3887268" cy="3887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57ACB-FA04-53B7-5E9A-D8CFBE2C1E8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6C95A-BF64-85BB-2FB0-87F5F27B9DF6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E571D-DB97-97AF-8671-AE4711CDEDD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FDA77BA-5069-6A5B-F1E3-6E9CBE35CB86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3.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BIO_2196772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D69C2E39-2284-FE33-BC49-ABE657965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606" y="326948"/>
            <a:ext cx="3952147" cy="3952147"/>
          </a:xfrm>
          <a:prstGeom prst="rect">
            <a:avLst/>
          </a:prstGeom>
        </p:spPr>
      </p:pic>
      <p:pic>
        <p:nvPicPr>
          <p:cNvPr id="18" name="Graphic 17" descr="Badge Tick1 outline">
            <a:extLst>
              <a:ext uri="{FF2B5EF4-FFF2-40B4-BE49-F238E27FC236}">
                <a16:creationId xmlns:a16="http://schemas.microsoft.com/office/drawing/2014/main" id="{974F8B28-6F57-FDE2-9F70-4C4DE1027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92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0613A5B-6778-AAF1-6025-1C154C3C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1" y="515542"/>
            <a:ext cx="1509786" cy="1935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D57CF-B1AD-B0B8-1A24-C2729C4C1299}"/>
              </a:ext>
            </a:extLst>
          </p:cNvPr>
          <p:cNvSpPr txBox="1"/>
          <p:nvPr/>
        </p:nvSpPr>
        <p:spPr>
          <a:xfrm>
            <a:off x="53850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A5A10-2234-9EA6-F92F-B1D7ADF3B261}"/>
              </a:ext>
            </a:extLst>
          </p:cNvPr>
          <p:cNvSpPr txBox="1"/>
          <p:nvPr/>
        </p:nvSpPr>
        <p:spPr>
          <a:xfrm>
            <a:off x="-57244" y="2788328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64E6C-BEF7-50E3-68C0-76D73169AAE6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BC5A979-EC17-3CD0-D791-CFD3BA564C23}"/>
              </a:ext>
            </a:extLst>
          </p:cNvPr>
          <p:cNvSpPr txBox="1">
            <a:spLocks/>
          </p:cNvSpPr>
          <p:nvPr/>
        </p:nvSpPr>
        <p:spPr>
          <a:xfrm>
            <a:off x="304362" y="8264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4.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BIO_2196895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5DD6EE5B-1A6B-A84F-20A2-51B49E16A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3"/>
          <a:stretch/>
        </p:blipFill>
        <p:spPr>
          <a:xfrm>
            <a:off x="5442598" y="663574"/>
            <a:ext cx="3810854" cy="3517655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A83B4F81-F95F-6FAB-5CE0-4D0FE51135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88"/>
          <a:stretch/>
        </p:blipFill>
        <p:spPr>
          <a:xfrm>
            <a:off x="1630875" y="609535"/>
            <a:ext cx="3869148" cy="3571695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70AB0EB-15FE-3458-5F75-A0FEDEC145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6" b="97793"/>
          <a:stretch/>
        </p:blipFill>
        <p:spPr>
          <a:xfrm>
            <a:off x="1471640" y="473994"/>
            <a:ext cx="3752331" cy="84091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CAC64467-816D-779B-C57B-A804B89EC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6" b="97793"/>
          <a:stretch/>
        </p:blipFill>
        <p:spPr>
          <a:xfrm>
            <a:off x="5442598" y="526225"/>
            <a:ext cx="3752331" cy="84091"/>
          </a:xfrm>
          <a:prstGeom prst="rect">
            <a:avLst/>
          </a:prstGeom>
        </p:spPr>
      </p:pic>
      <p:pic>
        <p:nvPicPr>
          <p:cNvPr id="28" name="Graphic 27" descr="Badge Tick1 outline">
            <a:extLst>
              <a:ext uri="{FF2B5EF4-FFF2-40B4-BE49-F238E27FC236}">
                <a16:creationId xmlns:a16="http://schemas.microsoft.com/office/drawing/2014/main" id="{1334B46D-83EA-8156-D13B-CC5A86386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35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0E520276-511C-0851-9B37-3990A27A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1" y="701675"/>
            <a:ext cx="1312545" cy="168275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94848E6-A3E6-64D7-5C28-1014492AB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979" y="328550"/>
            <a:ext cx="3793715" cy="3793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93047-1B70-8FCA-5F3B-8541AA218B8E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2C9D64E-E98E-6CAF-810E-54D712F5BE10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5.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BIO_2197306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D6A64-F642-9B90-4366-E940B3CA4434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4B49F-CD26-BA62-3ECD-8C814A924F4F}"/>
              </a:ext>
            </a:extLst>
          </p:cNvPr>
          <p:cNvSpPr txBox="1"/>
          <p:nvPr/>
        </p:nvSpPr>
        <p:spPr>
          <a:xfrm>
            <a:off x="-60419" y="259465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CDF708-9CA5-CED8-0A10-AE4115454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159" y="326053"/>
            <a:ext cx="3793715" cy="3793715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5F54B988-012E-E00D-5844-2DE557732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8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1A341B4A-FD8F-6B96-4046-3F6530C6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3" y="805208"/>
            <a:ext cx="1405145" cy="1801468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64D8286-8B7C-7A71-470F-309212D9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505" y="315706"/>
            <a:ext cx="3929270" cy="3929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990C3-4145-E596-4BC6-F8814C76ACB1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497DF-E2F9-0336-795F-42E07F1676D1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9DB5E2-FDBF-B321-E987-7D0A2929D42D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9498008-C1A7-26CC-424A-44CA64AEF1EE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6.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BIO_2199562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ACA3600F-3487-09EB-32EB-D28DF824E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296" y="315706"/>
            <a:ext cx="3903725" cy="3903725"/>
          </a:xfrm>
          <a:prstGeom prst="rect">
            <a:avLst/>
          </a:prstGeom>
        </p:spPr>
      </p:pic>
      <p:pic>
        <p:nvPicPr>
          <p:cNvPr id="19" name="Graphic 18" descr="Badge Question Mark outline">
            <a:extLst>
              <a:ext uri="{FF2B5EF4-FFF2-40B4-BE49-F238E27FC236}">
                <a16:creationId xmlns:a16="http://schemas.microsoft.com/office/drawing/2014/main" id="{5E9B7555-5008-B297-E01B-BED85A300A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8634" y="4175125"/>
            <a:ext cx="485366" cy="4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15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4CAA090-011E-790E-43F2-FA249D5E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95" y="395560"/>
            <a:ext cx="3611290" cy="3611290"/>
          </a:xfrm>
          <a:prstGeom prst="rect">
            <a:avLst/>
          </a:prstGeom>
        </p:spPr>
      </p:pic>
      <p:pic>
        <p:nvPicPr>
          <p:cNvPr id="9" name="Picture 8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EB1CAE9C-87E4-9140-D393-0BAB3DF2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" y="736988"/>
            <a:ext cx="1431114" cy="183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1BE248-36D1-5462-97CB-5C003F65C06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B9121-0A0B-9D18-6A29-A7203E18191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7.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BIO_2201042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E3B09C-1E2E-7643-89CA-772EBBEC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123" y="425450"/>
            <a:ext cx="3581400" cy="3581400"/>
          </a:xfrm>
          <a:prstGeom prst="rect">
            <a:avLst/>
          </a:prstGeom>
        </p:spPr>
      </p:pic>
      <p:pic>
        <p:nvPicPr>
          <p:cNvPr id="20" name="Graphic 19" descr="Badge Unfollow outline">
            <a:extLst>
              <a:ext uri="{FF2B5EF4-FFF2-40B4-BE49-F238E27FC236}">
                <a16:creationId xmlns:a16="http://schemas.microsoft.com/office/drawing/2014/main" id="{3AB7E32B-8822-C221-1D38-20F5DABBD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3310" y="4140200"/>
            <a:ext cx="393765" cy="3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559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1BE248-36D1-5462-97CB-5C003F65C06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0" y="2571750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B9121-0A0B-9D18-6A29-A7203E18191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8.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BIO_2204984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FA4DB0-79BB-4284-36EB-358FFECE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23" y="436939"/>
            <a:ext cx="3742416" cy="3742416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C2E9FC-FF9C-05B2-2832-04672753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36" y="436939"/>
            <a:ext cx="3742416" cy="3742416"/>
          </a:xfrm>
          <a:prstGeom prst="rect">
            <a:avLst/>
          </a:prstGeom>
        </p:spPr>
      </p:pic>
      <p:pic>
        <p:nvPicPr>
          <p:cNvPr id="8" name="Picture 7" descr="A graph of a number of different gene overlaps&#10;&#10;Description automatically generated with medium confidence">
            <a:extLst>
              <a:ext uri="{FF2B5EF4-FFF2-40B4-BE49-F238E27FC236}">
                <a16:creationId xmlns:a16="http://schemas.microsoft.com/office/drawing/2014/main" id="{3300E301-2624-343E-CE54-4401FDAAC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9" y="503102"/>
            <a:ext cx="1593733" cy="2043248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EFD26828-BA50-7A0F-A9E7-67BAF702B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5050" y="4171940"/>
            <a:ext cx="362025" cy="3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655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1BE248-36D1-5462-97CB-5C003F65C06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-42811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B9121-0A0B-9D18-6A29-A7203E18191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9.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BIO_2206678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>
              <a:solidFill>
                <a:srgbClr val="1206FF"/>
              </a:solidFill>
            </a:endParaRPr>
          </a:p>
          <a:p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151B3270-BA81-CA9A-72F1-26047FC7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" y="485024"/>
            <a:ext cx="1402285" cy="1797801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310F7D-DBD7-5CDD-0C2C-F938DC91D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360300"/>
            <a:ext cx="3743325" cy="374332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82E0A83-88CF-B85B-96C1-6675F2CD6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900" y="346075"/>
            <a:ext cx="3757550" cy="3757550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7C076EEA-AB59-B099-06A0-8F8E41914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0935" y="4187825"/>
            <a:ext cx="346140" cy="34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30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1BE248-36D1-5462-97CB-5C003F65C06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-69850" y="2668392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B9121-0A0B-9D18-6A29-A7203E18191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10.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BIO_2207180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74FAF0-EB10-220A-FF17-8773A2E5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26" y="425450"/>
            <a:ext cx="3581400" cy="35814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86207E-6ADE-C9A1-2AAA-C94D0F77A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76" y="457200"/>
            <a:ext cx="3651250" cy="3651250"/>
          </a:xfrm>
          <a:prstGeom prst="rect">
            <a:avLst/>
          </a:prstGeom>
        </p:spPr>
      </p:pic>
      <p:pic>
        <p:nvPicPr>
          <p:cNvPr id="8" name="Picture 7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3FD3D145-9742-D5D0-90F7-D0FC33B35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" y="482115"/>
            <a:ext cx="1629917" cy="2089636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F4BC44B8-1C44-CCE1-962C-C381EA06A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1410" y="4178300"/>
            <a:ext cx="355665" cy="35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66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653" y="100279"/>
            <a:ext cx="2483318" cy="617573"/>
          </a:xfrm>
        </p:spPr>
        <p:txBody>
          <a:bodyPr/>
          <a:lstStyle/>
          <a:p>
            <a:r>
              <a:rPr lang="en-US" sz="2000" dirty="0"/>
              <a:t>ShSy5y SMN2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12D1ED2-BF11-EE44-7A6B-259227D7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" y="2932590"/>
            <a:ext cx="2316585" cy="1718661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ABD3CD72-CFE6-1E36-C7D4-776F3F3B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8" y="1013963"/>
            <a:ext cx="2412837" cy="170376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2B30193-E992-1FD9-E203-546CAE368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16" y="2955782"/>
            <a:ext cx="2316585" cy="1718661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D137306F-0A74-77A5-5567-55F191D2F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946" y="951464"/>
            <a:ext cx="2412837" cy="1830787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9D3F3C53-2EFD-6F7C-8F15-6A94D141C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864" y="2999476"/>
            <a:ext cx="2575305" cy="1739545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1A08C609-1FB9-7D00-9C1E-C49EF6570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971" y="1013963"/>
            <a:ext cx="2895617" cy="17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5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78856" y="738041"/>
            <a:ext cx="8616461" cy="1200329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=TST12188_ShSy5Y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=TST12188_GM_Ris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=TST12188_GM09677c_3vs3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=TST12188_Sh_GR38_3vs3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GM09677c SMA fibroblasts SMN2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3B235D-13DC-D03E-AF6C-09163AF9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9" y="2906722"/>
            <a:ext cx="2813930" cy="166046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AA15BE9-E95E-9249-FBB4-42235C7D0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5" y="1150219"/>
            <a:ext cx="2668043" cy="143125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25C86FD-5163-B646-65BF-1914F16ED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14" y="2932590"/>
            <a:ext cx="2749605" cy="166046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D298D55-36E0-3E21-A2EF-722F3041F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014" y="1150219"/>
            <a:ext cx="2611153" cy="1431255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B9E4C98-C6E8-7AA2-2D2C-A50093704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207763" y="2932590"/>
            <a:ext cx="2694215" cy="166046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450AC746-9835-7B76-D4C4-4A699254A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470" y="1150219"/>
            <a:ext cx="2686508" cy="15001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</p:spTree>
    <p:extLst>
      <p:ext uri="{BB962C8B-B14F-4D97-AF65-F5344CB8AC3E}">
        <p14:creationId xmlns:p14="http://schemas.microsoft.com/office/powerpoint/2010/main" val="39441245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pic>
        <p:nvPicPr>
          <p:cNvPr id="3" name="Picture 2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01E68832-1587-694B-9891-B73F8EAC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66" y="717852"/>
            <a:ext cx="2967438" cy="3894762"/>
          </a:xfrm>
          <a:prstGeom prst="rect">
            <a:avLst/>
          </a:prstGeom>
        </p:spPr>
      </p:pic>
      <p:pic>
        <p:nvPicPr>
          <p:cNvPr id="5" name="Picture 4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712494-BD8D-178A-0A32-AA1BDEE6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8" y="717852"/>
            <a:ext cx="2926019" cy="38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</p:spTree>
    <p:extLst>
      <p:ext uri="{BB962C8B-B14F-4D97-AF65-F5344CB8AC3E}">
        <p14:creationId xmlns:p14="http://schemas.microsoft.com/office/powerpoint/2010/main" val="7182574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ShSy5Y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pic>
        <p:nvPicPr>
          <p:cNvPr id="4" name="Picture 3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99C875D-BE2C-561D-B048-A89B8291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7" y="1200838"/>
            <a:ext cx="2491271" cy="3193937"/>
          </a:xfrm>
          <a:prstGeom prst="rect">
            <a:avLst/>
          </a:prstGeom>
        </p:spPr>
      </p:pic>
      <p:pic>
        <p:nvPicPr>
          <p:cNvPr id="8" name="Picture 7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2B870C3-39F7-7E9F-4571-BB530B93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17" y="1200838"/>
            <a:ext cx="2620964" cy="3275682"/>
          </a:xfrm>
          <a:prstGeom prst="rect">
            <a:avLst/>
          </a:prstGeom>
        </p:spPr>
      </p:pic>
      <p:pic>
        <p:nvPicPr>
          <p:cNvPr id="10" name="Picture 9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5245D5D-4A6F-034B-1CE7-3BF6919C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21" y="1200838"/>
            <a:ext cx="2527618" cy="3112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9/13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</p:spTree>
    <p:extLst>
      <p:ext uri="{BB962C8B-B14F-4D97-AF65-F5344CB8AC3E}">
        <p14:creationId xmlns:p14="http://schemas.microsoft.com/office/powerpoint/2010/main" val="9594391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DSG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E64CB8B-BB3B-A7C6-D7A3-618000B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18" y="717849"/>
            <a:ext cx="2238348" cy="3979007"/>
          </a:xfrm>
          <a:prstGeom prst="rect">
            <a:avLst/>
          </a:prstGeom>
        </p:spPr>
      </p:pic>
      <p:pic>
        <p:nvPicPr>
          <p:cNvPr id="8" name="Picture 7" descr="A graph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C3CA6BEE-1220-B331-C986-BD0D5A99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347" y="717851"/>
            <a:ext cx="2238348" cy="39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193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GM09677c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10/13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6D331CF-3BAC-039D-F538-C3C2438D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2" y="1442978"/>
            <a:ext cx="2514169" cy="3223293"/>
          </a:xfrm>
          <a:prstGeom prst="rect">
            <a:avLst/>
          </a:prstGeom>
        </p:spPr>
      </p:pic>
      <p:pic>
        <p:nvPicPr>
          <p:cNvPr id="12" name="Picture 11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A89762A3-0067-5977-EB1A-B1258FD0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368" y="1421436"/>
            <a:ext cx="2392186" cy="3223293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7C1A687-CC90-33A3-739C-18D848F5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062" y="1421436"/>
            <a:ext cx="2634840" cy="32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64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DEG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679229" y="348520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7279622" y="33364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62CEB20B-3DCF-B8DD-7DD7-CAE20ED8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06" y="717852"/>
            <a:ext cx="4143388" cy="3884426"/>
          </a:xfrm>
          <a:prstGeom prst="rect">
            <a:avLst/>
          </a:prstGeom>
        </p:spPr>
      </p:pic>
      <p:pic>
        <p:nvPicPr>
          <p:cNvPr id="8" name="Picture 7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38F7C43B-538B-B5F8-8919-F6DF71AA7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6" y="717851"/>
            <a:ext cx="4143386" cy="38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988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DEG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3" name="Picture 2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5FE241-C893-397B-17D9-3A1BE9C4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48" y="661874"/>
            <a:ext cx="3142084" cy="4123985"/>
          </a:xfrm>
          <a:prstGeom prst="rect">
            <a:avLst/>
          </a:prstGeom>
        </p:spPr>
      </p:pic>
      <p:pic>
        <p:nvPicPr>
          <p:cNvPr id="6" name="Picture 5" descr="A graph of numbers and symbols&#10;&#10;Description automatically generated">
            <a:extLst>
              <a:ext uri="{FF2B5EF4-FFF2-40B4-BE49-F238E27FC236}">
                <a16:creationId xmlns:a16="http://schemas.microsoft.com/office/drawing/2014/main" id="{8A5DE493-7A83-06FF-8CF4-B0FE57CE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19" y="617573"/>
            <a:ext cx="3142084" cy="41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090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93FC5A-770B-4E8C-9E4C-061B8C3CCF8E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5dcc2b05-cac9-4004-8097-6262a65eab0d"/>
    <ds:schemaRef ds:uri="265faf00-b973-4ba7-bcd2-fde6930e68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31108</TotalTime>
  <Words>680</Words>
  <Application>Microsoft Macintosh PowerPoint</Application>
  <PresentationFormat>On-screen Show (16:9)</PresentationFormat>
  <Paragraphs>103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System Font Regular</vt:lpstr>
      <vt:lpstr>Arial</vt:lpstr>
      <vt:lpstr>Calibri</vt:lpstr>
      <vt:lpstr>Century Gothic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TST12188 4vs4 and 3vs3 comparison RNAseq study of SMN2 splice-modulator lead compounds</vt:lpstr>
      <vt:lpstr>ShSy5y SMN2</vt:lpstr>
      <vt:lpstr>GM09677c SMA fibroblasts SMN2</vt:lpstr>
      <vt:lpstr>DSG Counts in ShSy5Y off-Targets (7 compounds and risdiplam)</vt:lpstr>
      <vt:lpstr>Overview of Compounds  in ShSy5Y off-Targets overlap in risdiplam (within 3vs3 setting and cross 3vs3/4vs4 setting)</vt:lpstr>
      <vt:lpstr>DSG Counts in GM09677c SMA fibroblasts off-Targets (10 compounds and risdiplam)</vt:lpstr>
      <vt:lpstr>Overview of Compounds  in GM09677c off-Targets overlap in risdiplam (within 3vs3 setting and cross 3vs3/4vs4 setting)</vt:lpstr>
      <vt:lpstr>DEG Counts in ShSy5Y off-Targets (7 compounds and risdiplam)</vt:lpstr>
      <vt:lpstr>DEG Counts in GM09677c SMA fibroblasts off-Targets (10 compounds and risdiplam)</vt:lpstr>
      <vt:lpstr>1. GM09677c 3vs3--10x DSG BIO_2178782 vs Risdiplam   </vt:lpstr>
      <vt:lpstr>2. GM09677c 3vs3 --10x DSG BIO_2186827 vs Risdiplam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Zhen Gao</cp:lastModifiedBy>
  <cp:revision>89</cp:revision>
  <cp:lastPrinted>2020-07-24T12:55:32Z</cp:lastPrinted>
  <dcterms:created xsi:type="dcterms:W3CDTF">2020-07-11T02:49:54Z</dcterms:created>
  <dcterms:modified xsi:type="dcterms:W3CDTF">2023-10-09T17:59:28Z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